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aleway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aleway-italic.fntdata"/><Relationship Id="rId10" Type="http://schemas.openxmlformats.org/officeDocument/2006/relationships/slide" Target="slides/slide5.xml"/><Relationship Id="rId32" Type="http://schemas.openxmlformats.org/officeDocument/2006/relationships/font" Target="fonts/Raleway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Raleway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0268c3b196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0268c3b196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0268c3b19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0268c3b19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30268c3b196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30268c3b196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0268c3b196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0268c3b196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0268c3b196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0268c3b196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30268c3b19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30268c3b19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0268c3b19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0268c3b19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0268c3b196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0268c3b196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0268c3b196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0268c3b196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30268c3b196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30268c3b196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02642f0527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02642f0527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0268c3b196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30268c3b196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0268c3b196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30268c3b196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0268c3b196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30268c3b196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0268c3b196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0268c3b196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0268c3b196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0268c3b196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0268c3b196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0268c3b196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02642f0527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02642f0527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02642f052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02642f052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02642f052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02642f052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02642f052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02642f052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0268c3b19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0268c3b19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0268c3b19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0268c3b19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0268c3b19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0268c3b19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1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743001"/>
            <a:ext cx="8520600" cy="200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sz="120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2845182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80700" y="2651100"/>
            <a:ext cx="8982600" cy="2411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 txBox="1"/>
          <p:nvPr>
            <p:ph type="title"/>
          </p:nvPr>
        </p:nvSpPr>
        <p:spPr>
          <a:xfrm>
            <a:off x="485875" y="1714500"/>
            <a:ext cx="8183700" cy="78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2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 txBox="1"/>
          <p:nvPr>
            <p:ph type="title"/>
          </p:nvPr>
        </p:nvSpPr>
        <p:spPr>
          <a:xfrm>
            <a:off x="49025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636800" y="80700"/>
            <a:ext cx="4426500" cy="4982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" name="Google Shape;39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0" name="Google Shape;40;p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1" name="Google Shape;41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2" name="Google Shape;42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6" name="Google Shape;46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l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Source Sans Pro"/>
              <a:buChar char="●"/>
              <a:defRPr sz="18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●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○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Source Sans Pro"/>
              <a:buChar char="■"/>
              <a:defRPr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pn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Relationship Id="rId6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4.png"/><Relationship Id="rId7" Type="http://schemas.openxmlformats.org/officeDocument/2006/relationships/image" Target="../media/image3.png"/><Relationship Id="rId8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0.png"/><Relationship Id="rId4" Type="http://schemas.openxmlformats.org/officeDocument/2006/relationships/image" Target="../media/image10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485875" y="264475"/>
            <a:ext cx="8183700" cy="147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Algoritmi nella simulazione della fisica nella CG e BulletPhysics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485875" y="1738075"/>
            <a:ext cx="8183700" cy="8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Lorenzo del Prete, A.A 2023/2024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885465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Bounding Volume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2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Volume geometrico che contiene interamente l’oggetto in una forma primitiva (cubo, sfera, …)</a:t>
            </a:r>
            <a:endParaRPr/>
          </a:p>
        </p:txBody>
      </p:sp>
      <p:pic>
        <p:nvPicPr>
          <p:cNvPr id="136" name="Google Shape;13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550" y="1342313"/>
            <a:ext cx="2857500" cy="290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Axis-aligned bounding box (AABB)</a:t>
            </a:r>
            <a:endParaRPr/>
          </a:p>
        </p:txBody>
      </p:sp>
      <p:sp>
        <p:nvSpPr>
          <p:cNvPr id="142" name="Google Shape;142;p23"/>
          <p:cNvSpPr txBox="1"/>
          <p:nvPr>
            <p:ph idx="1" type="subTitle"/>
          </p:nvPr>
        </p:nvSpPr>
        <p:spPr>
          <a:xfrm>
            <a:off x="265500" y="2769000"/>
            <a:ext cx="40452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bounding volume cubici con assi allineati al sistema mondo</a:t>
            </a:r>
            <a:endParaRPr/>
          </a:p>
        </p:txBody>
      </p:sp>
      <p:sp>
        <p:nvSpPr>
          <p:cNvPr id="143" name="Google Shape;143;p23"/>
          <p:cNvSpPr/>
          <p:nvPr/>
        </p:nvSpPr>
        <p:spPr>
          <a:xfrm>
            <a:off x="225475" y="3926900"/>
            <a:ext cx="669300" cy="328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44" name="Google Shape;144;p23"/>
          <p:cNvSpPr txBox="1"/>
          <p:nvPr>
            <p:ph idx="1" type="subTitle"/>
          </p:nvPr>
        </p:nvSpPr>
        <p:spPr>
          <a:xfrm>
            <a:off x="894775" y="3734100"/>
            <a:ext cx="31002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test di overlap approssimato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 rotWithShape="1">
          <a:blip r:embed="rId3">
            <a:alphaModFix/>
          </a:blip>
          <a:srcRect b="0" l="45985" r="7220" t="25969"/>
          <a:stretch/>
        </p:blipFill>
        <p:spPr>
          <a:xfrm>
            <a:off x="5744775" y="1306363"/>
            <a:ext cx="2513025" cy="253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265500" y="324475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Algoritmo sweep&amp;prune</a:t>
            </a:r>
            <a:endParaRPr/>
          </a:p>
        </p:txBody>
      </p:sp>
      <p:sp>
        <p:nvSpPr>
          <p:cNvPr id="151" name="Google Shape;151;p24"/>
          <p:cNvSpPr/>
          <p:nvPr/>
        </p:nvSpPr>
        <p:spPr>
          <a:xfrm>
            <a:off x="265500" y="2308850"/>
            <a:ext cx="669300" cy="328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2" name="Google Shape;152;p24"/>
          <p:cNvSpPr txBox="1"/>
          <p:nvPr>
            <p:ph idx="1" type="subTitle"/>
          </p:nvPr>
        </p:nvSpPr>
        <p:spPr>
          <a:xfrm>
            <a:off x="934800" y="2116050"/>
            <a:ext cx="31002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sweeping: test di overlap su ogni asse tra coppie di AABB</a:t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265500" y="3700700"/>
            <a:ext cx="669300" cy="3288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4" name="Google Shape;154;p24"/>
          <p:cNvSpPr txBox="1"/>
          <p:nvPr>
            <p:ph idx="1" type="subTitle"/>
          </p:nvPr>
        </p:nvSpPr>
        <p:spPr>
          <a:xfrm>
            <a:off x="934800" y="3507900"/>
            <a:ext cx="3100200" cy="9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pruning: se il test fallisce su un asse allora la coppia non è una collision pair</a:t>
            </a:r>
            <a:endParaRPr/>
          </a:p>
        </p:txBody>
      </p:sp>
      <p:pic>
        <p:nvPicPr>
          <p:cNvPr id="155" name="Google Shape;155;p24"/>
          <p:cNvPicPr preferRelativeResize="0"/>
          <p:nvPr/>
        </p:nvPicPr>
        <p:blipFill rotWithShape="1">
          <a:blip r:embed="rId3">
            <a:alphaModFix/>
          </a:blip>
          <a:srcRect b="0" l="1667" r="8686" t="0"/>
          <a:stretch/>
        </p:blipFill>
        <p:spPr>
          <a:xfrm>
            <a:off x="4808350" y="441800"/>
            <a:ext cx="4045200" cy="235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6" name="Google Shape;156;p24"/>
          <p:cNvSpPr txBox="1"/>
          <p:nvPr/>
        </p:nvSpPr>
        <p:spPr>
          <a:xfrm>
            <a:off x="5063650" y="3351500"/>
            <a:ext cx="3534600" cy="91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4">
            <a:alphaModFix/>
          </a:blip>
          <a:srcRect b="0" l="13934" r="12687" t="0"/>
          <a:stretch/>
        </p:blipFill>
        <p:spPr>
          <a:xfrm>
            <a:off x="4730500" y="2961450"/>
            <a:ext cx="4200900" cy="2004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5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Bounding Volume Hierarchy</a:t>
            </a:r>
            <a:endParaRPr/>
          </a:p>
        </p:txBody>
      </p:sp>
      <p:sp>
        <p:nvSpPr>
          <p:cNvPr id="163" name="Google Shape;163;p25"/>
          <p:cNvSpPr txBox="1"/>
          <p:nvPr>
            <p:ph idx="1" type="subTitle"/>
          </p:nvPr>
        </p:nvSpPr>
        <p:spPr>
          <a:xfrm>
            <a:off x="265500" y="2769000"/>
            <a:ext cx="4045200" cy="153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Creazione di struttura ad albero (es: albero ottale) permette un tempo di computazione O(nlog(n))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>
                <a:solidFill>
                  <a:schemeClr val="accent4"/>
                </a:solidFill>
              </a:rPr>
              <a:t>GLSL non permette l’uso di puntatori e ricorsioni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164" name="Google Shape;164;p25"/>
          <p:cNvPicPr preferRelativeResize="0"/>
          <p:nvPr/>
        </p:nvPicPr>
        <p:blipFill rotWithShape="1">
          <a:blip r:embed="rId3">
            <a:alphaModFix/>
          </a:blip>
          <a:srcRect b="1845" l="3130" r="5067" t="2047"/>
          <a:stretch/>
        </p:blipFill>
        <p:spPr>
          <a:xfrm>
            <a:off x="5345475" y="251300"/>
            <a:ext cx="3147300" cy="4650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6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Collision Detection: Narrow Phase</a:t>
            </a:r>
            <a:endParaRPr/>
          </a:p>
        </p:txBody>
      </p:sp>
      <p:sp>
        <p:nvSpPr>
          <p:cNvPr id="170" name="Google Shape;170;p2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Calcolo di una geometria di collisione tra i due corpi rigidi, tenendo conto delle geometrie</a:t>
            </a:r>
            <a:endParaRPr i="1"/>
          </a:p>
        </p:txBody>
      </p:sp>
      <p:sp>
        <p:nvSpPr>
          <p:cNvPr id="171" name="Google Shape;171;p26"/>
          <p:cNvSpPr txBox="1"/>
          <p:nvPr>
            <p:ph idx="2" type="body"/>
          </p:nvPr>
        </p:nvSpPr>
        <p:spPr>
          <a:xfrm>
            <a:off x="4845575" y="315900"/>
            <a:ext cx="38370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Separating Axis Test (SAT)</a:t>
            </a:r>
            <a:endParaRPr b="1"/>
          </a:p>
        </p:txBody>
      </p:sp>
      <p:sp>
        <p:nvSpPr>
          <p:cNvPr id="172" name="Google Shape;172;p26"/>
          <p:cNvSpPr txBox="1"/>
          <p:nvPr/>
        </p:nvSpPr>
        <p:spPr>
          <a:xfrm>
            <a:off x="4669025" y="1232700"/>
            <a:ext cx="4190100" cy="267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 esiste un asse in cui le proiezioni dei due poligoni non sono sovrapposte, i poligoni non collidono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Assi perpendicolari dei lati del poligono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○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Per ogni asse proiezione poligoni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○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Se proiezioni </a:t>
            </a: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sovrappongono</a:t>
            </a: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su ogni asse, allora collidono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00" y="352050"/>
            <a:ext cx="3962400" cy="216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9225" y="2220626"/>
            <a:ext cx="3799051" cy="255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8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Resolution Phase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8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Definito un vincolo si risolve e si ricavano le velocità e le posizioni post collisione</a:t>
            </a:r>
            <a:endParaRPr i="1"/>
          </a:p>
        </p:txBody>
      </p:sp>
      <p:sp>
        <p:nvSpPr>
          <p:cNvPr id="185" name="Google Shape;185;p28"/>
          <p:cNvSpPr txBox="1"/>
          <p:nvPr>
            <p:ph idx="2" type="body"/>
          </p:nvPr>
        </p:nvSpPr>
        <p:spPr>
          <a:xfrm>
            <a:off x="4845575" y="392100"/>
            <a:ext cx="38370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Impulsed Based Resolution</a:t>
            </a:r>
            <a:endParaRPr b="1"/>
          </a:p>
        </p:txBody>
      </p:sp>
      <p:sp>
        <p:nvSpPr>
          <p:cNvPr id="186" name="Google Shape;186;p28"/>
          <p:cNvSpPr txBox="1"/>
          <p:nvPr/>
        </p:nvSpPr>
        <p:spPr>
          <a:xfrm>
            <a:off x="4669025" y="1232700"/>
            <a:ext cx="4190100" cy="29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Definito un constraint C: f(xA,xB)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Constraint di contatto: 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○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C: (xA - xB) * n &gt;= 0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Traslazione nelle velocità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Risoluzione nella velocità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Metodo dei moltiplicatori di Lagrange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Impulso = isolamento degli eventi in istanti di tempo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	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Integrazione temporale</a:t>
            </a:r>
            <a:endParaRPr/>
          </a:p>
        </p:txBody>
      </p:sp>
      <p:sp>
        <p:nvSpPr>
          <p:cNvPr id="192" name="Google Shape;192;p2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Equazione differenziale del moto </a:t>
            </a:r>
            <a:endParaRPr/>
          </a:p>
        </p:txBody>
      </p:sp>
      <p:sp>
        <p:nvSpPr>
          <p:cNvPr id="193" name="Google Shape;193;p29"/>
          <p:cNvSpPr/>
          <p:nvPr/>
        </p:nvSpPr>
        <p:spPr>
          <a:xfrm>
            <a:off x="1834275" y="3281025"/>
            <a:ext cx="775200" cy="9159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Google Shape;194;p29"/>
          <p:cNvSpPr txBox="1"/>
          <p:nvPr>
            <p:ph idx="1" type="subTitle"/>
          </p:nvPr>
        </p:nvSpPr>
        <p:spPr>
          <a:xfrm>
            <a:off x="265500" y="41145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Traiettoria del corpo nel tempo</a:t>
            </a:r>
            <a:endParaRPr/>
          </a:p>
        </p:txBody>
      </p:sp>
      <p:sp>
        <p:nvSpPr>
          <p:cNvPr id="195" name="Google Shape;195;p29"/>
          <p:cNvSpPr txBox="1"/>
          <p:nvPr>
            <p:ph idx="2" type="body"/>
          </p:nvPr>
        </p:nvSpPr>
        <p:spPr>
          <a:xfrm>
            <a:off x="4845575" y="392100"/>
            <a:ext cx="38370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Metodo di Eulero semi implicito</a:t>
            </a:r>
            <a:endParaRPr b="1"/>
          </a:p>
        </p:txBody>
      </p:sp>
      <p:sp>
        <p:nvSpPr>
          <p:cNvPr id="196" name="Google Shape;196;p29"/>
          <p:cNvSpPr txBox="1"/>
          <p:nvPr/>
        </p:nvSpPr>
        <p:spPr>
          <a:xfrm>
            <a:off x="4934475" y="1319925"/>
            <a:ext cx="3523200" cy="22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Legge di Newton F = ma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 un passo temporale DT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 = vp + a*DT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x = xp + v*DT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375" y="601588"/>
            <a:ext cx="8375251" cy="40393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314100" y="526350"/>
            <a:ext cx="56040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BulletPhysics</a:t>
            </a:r>
            <a:endParaRPr/>
          </a:p>
        </p:txBody>
      </p:sp>
      <p:sp>
        <p:nvSpPr>
          <p:cNvPr id="207" name="Google Shape;207;p31"/>
          <p:cNvSpPr txBox="1"/>
          <p:nvPr/>
        </p:nvSpPr>
        <p:spPr>
          <a:xfrm>
            <a:off x="4629150" y="1925250"/>
            <a:ext cx="4286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Creazione di corpi rigidi e soffici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DynamicsWorld, interfaccia di alto livello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Source Sans Pro"/>
              <a:buChar char="●"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Risoluzione di vincoli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Utilizzi della simulazione della fisica</a:t>
            </a:r>
            <a:endParaRPr/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b="1" lang="it" sz="1800">
                <a:solidFill>
                  <a:schemeClr val="accent3"/>
                </a:solidFill>
              </a:rPr>
              <a:t>Interattività e realismo</a:t>
            </a:r>
            <a:endParaRPr b="1" sz="1800">
              <a:solidFill>
                <a:schemeClr val="accent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b="1" lang="it" sz="1800">
                <a:solidFill>
                  <a:schemeClr val="accent3"/>
                </a:solidFill>
              </a:rPr>
              <a:t>Ray-Tracing</a:t>
            </a:r>
            <a:endParaRPr b="1" sz="1800">
              <a:solidFill>
                <a:schemeClr val="accent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b="1" lang="it" sz="1800">
                <a:solidFill>
                  <a:schemeClr val="accent3"/>
                </a:solidFill>
              </a:rPr>
              <a:t>Produzioni multimediali</a:t>
            </a:r>
            <a:endParaRPr b="1" sz="1800">
              <a:solidFill>
                <a:schemeClr val="accent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b="1" lang="it" sz="1800">
                <a:solidFill>
                  <a:schemeClr val="accent3"/>
                </a:solidFill>
              </a:rPr>
              <a:t>Videogiochi</a:t>
            </a:r>
            <a:endParaRPr b="1" sz="1800">
              <a:solidFill>
                <a:schemeClr val="accent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b="1" lang="it" sz="1800">
                <a:solidFill>
                  <a:schemeClr val="accent3"/>
                </a:solidFill>
              </a:rPr>
              <a:t>Industrial Design</a:t>
            </a:r>
            <a:endParaRPr b="1" sz="1800">
              <a:solidFill>
                <a:schemeClr val="accent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b="1" lang="it" sz="1800">
                <a:solidFill>
                  <a:schemeClr val="accent3"/>
                </a:solidFill>
              </a:rPr>
              <a:t>Robotica</a:t>
            </a:r>
            <a:endParaRPr b="1" sz="1800">
              <a:solidFill>
                <a:schemeClr val="accent3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28155" r="0" t="0"/>
          <a:stretch/>
        </p:blipFill>
        <p:spPr>
          <a:xfrm>
            <a:off x="3306900" y="450300"/>
            <a:ext cx="2530200" cy="198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 rotWithShape="1">
          <a:blip r:embed="rId4">
            <a:alphaModFix/>
          </a:blip>
          <a:srcRect b="0" l="0" r="34322" t="0"/>
          <a:stretch/>
        </p:blipFill>
        <p:spPr>
          <a:xfrm>
            <a:off x="6445450" y="450300"/>
            <a:ext cx="2315400" cy="1983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5">
            <a:alphaModFix/>
          </a:blip>
          <a:srcRect b="0" l="22654" r="21464" t="0"/>
          <a:stretch/>
        </p:blipFill>
        <p:spPr>
          <a:xfrm>
            <a:off x="3414300" y="2571756"/>
            <a:ext cx="2315400" cy="220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6">
            <a:alphaModFix/>
          </a:blip>
          <a:srcRect b="0" l="0" r="67168" t="0"/>
          <a:stretch/>
        </p:blipFill>
        <p:spPr>
          <a:xfrm>
            <a:off x="6024300" y="2801250"/>
            <a:ext cx="3002100" cy="1741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63" y="1228725"/>
            <a:ext cx="6619875" cy="268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2550" y="633400"/>
            <a:ext cx="6438900" cy="387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213" y="293325"/>
            <a:ext cx="2695575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9450" y="1776625"/>
            <a:ext cx="2505075" cy="144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0413" y="3499200"/>
            <a:ext cx="2543175" cy="131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5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Corpi Soffici</a:t>
            </a:r>
            <a:endParaRPr/>
          </a:p>
        </p:txBody>
      </p:sp>
      <p:sp>
        <p:nvSpPr>
          <p:cNvPr id="230" name="Google Shape;230;p3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No vincolo di distanze fisse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Vertici legati tra molle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in 3D da mesh superficiali a voxels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Rendering offline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125" y="719138"/>
            <a:ext cx="7905750" cy="37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625" y="152400"/>
            <a:ext cx="8332743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8520600" cy="6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Motore fisico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solidFill>
            <a:srgbClr val="D9EAD3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it" sz="2000">
                <a:solidFill>
                  <a:schemeClr val="dk2"/>
                </a:solidFill>
              </a:rPr>
              <a:t>Risparmio di tempo;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it" sz="2000">
                <a:solidFill>
                  <a:schemeClr val="dk2"/>
                </a:solidFill>
              </a:rPr>
              <a:t>Aumento della complessità;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it" sz="2000">
                <a:solidFill>
                  <a:schemeClr val="dk2"/>
                </a:solidFill>
              </a:rPr>
              <a:t>Riutilizzabilità del codice.</a:t>
            </a:r>
            <a:endParaRPr sz="20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it" sz="2000">
                <a:solidFill>
                  <a:schemeClr val="dk2"/>
                </a:solidFill>
              </a:rPr>
              <a:t>Perdita di specificità;</a:t>
            </a:r>
            <a:endParaRPr sz="2000">
              <a:solidFill>
                <a:schemeClr val="dk2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Char char="●"/>
            </a:pPr>
            <a:r>
              <a:rPr lang="it" sz="2000">
                <a:solidFill>
                  <a:schemeClr val="dk2"/>
                </a:solidFill>
              </a:rPr>
              <a:t>Problemi di ottimizzazione.</a:t>
            </a:r>
            <a:endParaRPr sz="2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26819" l="0" r="0" t="32127"/>
          <a:stretch/>
        </p:blipFill>
        <p:spPr>
          <a:xfrm>
            <a:off x="916150" y="406050"/>
            <a:ext cx="2381250" cy="9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 rotWithShape="1">
          <a:blip r:embed="rId4">
            <a:alphaModFix/>
          </a:blip>
          <a:srcRect b="15444" l="0" r="0" t="11359"/>
          <a:stretch/>
        </p:blipFill>
        <p:spPr>
          <a:xfrm>
            <a:off x="911388" y="1714475"/>
            <a:ext cx="2390775" cy="105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1399" y="2890655"/>
            <a:ext cx="2390774" cy="2040569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53272" y="406047"/>
            <a:ext cx="3009098" cy="9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 rotWithShape="1">
          <a:blip r:embed="rId7">
            <a:alphaModFix/>
          </a:blip>
          <a:srcRect b="56521" l="0" r="38804" t="0"/>
          <a:stretch/>
        </p:blipFill>
        <p:spPr>
          <a:xfrm>
            <a:off x="4663649" y="1618098"/>
            <a:ext cx="3388374" cy="135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119300" y="3207199"/>
            <a:ext cx="2657475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7674" y="3538325"/>
            <a:ext cx="2720323" cy="1530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1188" y="1795475"/>
            <a:ext cx="2833250" cy="159370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41188" y="97988"/>
            <a:ext cx="2833248" cy="159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 rotWithShape="1">
          <a:blip r:embed="rId6">
            <a:alphaModFix/>
          </a:blip>
          <a:srcRect b="27025" l="0" r="1506" t="25031"/>
          <a:stretch/>
        </p:blipFill>
        <p:spPr>
          <a:xfrm>
            <a:off x="907550" y="148299"/>
            <a:ext cx="2398492" cy="14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1664" y="1806649"/>
            <a:ext cx="2670245" cy="153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1675" y="3552427"/>
            <a:ext cx="2670226" cy="150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235425" y="180495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Real-time Physics Engine Pipeline</a:t>
            </a:r>
            <a:endParaRPr/>
          </a:p>
        </p:txBody>
      </p:sp>
      <p:sp>
        <p:nvSpPr>
          <p:cNvPr id="102" name="Google Shape;102;p18"/>
          <p:cNvSpPr txBox="1"/>
          <p:nvPr>
            <p:ph idx="2" type="body"/>
          </p:nvPr>
        </p:nvSpPr>
        <p:spPr>
          <a:xfrm>
            <a:off x="5255275" y="288075"/>
            <a:ext cx="32421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Rappresentazione dei bodies (Rigid, Soft)</a:t>
            </a:r>
            <a:endParaRPr/>
          </a:p>
        </p:txBody>
      </p:sp>
      <p:sp>
        <p:nvSpPr>
          <p:cNvPr id="103" name="Google Shape;103;p18"/>
          <p:cNvSpPr/>
          <p:nvPr/>
        </p:nvSpPr>
        <p:spPr>
          <a:xfrm>
            <a:off x="6647552" y="1001787"/>
            <a:ext cx="330600" cy="549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5255275" y="1500239"/>
            <a:ext cx="32421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Broad, Narrow Collision Phase</a:t>
            </a:r>
            <a:endParaRPr/>
          </a:p>
        </p:txBody>
      </p:sp>
      <p:sp>
        <p:nvSpPr>
          <p:cNvPr id="105" name="Google Shape;105;p18"/>
          <p:cNvSpPr/>
          <p:nvPr/>
        </p:nvSpPr>
        <p:spPr>
          <a:xfrm>
            <a:off x="6647552" y="2175597"/>
            <a:ext cx="330600" cy="549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6" name="Google Shape;106;p18"/>
          <p:cNvSpPr txBox="1"/>
          <p:nvPr>
            <p:ph idx="2" type="body"/>
          </p:nvPr>
        </p:nvSpPr>
        <p:spPr>
          <a:xfrm>
            <a:off x="5255275" y="2712424"/>
            <a:ext cx="32421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Resolution Phase</a:t>
            </a:r>
            <a:endParaRPr/>
          </a:p>
        </p:txBody>
      </p:sp>
      <p:sp>
        <p:nvSpPr>
          <p:cNvPr id="107" name="Google Shape;107;p18"/>
          <p:cNvSpPr/>
          <p:nvPr/>
        </p:nvSpPr>
        <p:spPr>
          <a:xfrm>
            <a:off x="6647552" y="3541182"/>
            <a:ext cx="330600" cy="549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08" name="Google Shape;108;p18"/>
          <p:cNvSpPr txBox="1"/>
          <p:nvPr>
            <p:ph idx="2" type="body"/>
          </p:nvPr>
        </p:nvSpPr>
        <p:spPr>
          <a:xfrm>
            <a:off x="5255275" y="3899024"/>
            <a:ext cx="3242100" cy="71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it"/>
              <a:t>Integrazione temporale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Corpi Rigidi</a:t>
            </a:r>
            <a:endParaRPr/>
          </a:p>
        </p:txBody>
      </p:sp>
      <p:sp>
        <p:nvSpPr>
          <p:cNvPr id="114" name="Google Shape;114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Vincolo di distanze fisse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Origine nel centro di massa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6 gradi di libertà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Rappresentazione axis-angle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Velocità angolare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t"/>
              <a:t>Momento d’inerzia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8013" y="152400"/>
            <a:ext cx="4639576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2675" y="2262188"/>
            <a:ext cx="1466850" cy="6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265500" y="1181700"/>
            <a:ext cx="4045200" cy="15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Collision Detection: Broad Phase</a:t>
            </a:r>
            <a:endParaRPr/>
          </a:p>
        </p:txBody>
      </p:sp>
      <p:sp>
        <p:nvSpPr>
          <p:cNvPr id="126" name="Google Shape;126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"/>
              <a:t>Check approssimativo per escludere coppie di corpi (</a:t>
            </a:r>
            <a:r>
              <a:rPr i="1" lang="it"/>
              <a:t>collision pairs</a:t>
            </a:r>
            <a:r>
              <a:rPr lang="it"/>
              <a:t>) che sicuramente non collideranno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/>
          </a:p>
        </p:txBody>
      </p:sp>
      <p:sp>
        <p:nvSpPr>
          <p:cNvPr id="127" name="Google Shape;127;p21"/>
          <p:cNvSpPr txBox="1"/>
          <p:nvPr>
            <p:ph idx="2" type="body"/>
          </p:nvPr>
        </p:nvSpPr>
        <p:spPr>
          <a:xfrm>
            <a:off x="4833825" y="1181700"/>
            <a:ext cx="3837000" cy="86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it"/>
              <a:t>Algoritmo Brute-Force</a:t>
            </a:r>
            <a:endParaRPr b="1"/>
          </a:p>
        </p:txBody>
      </p:sp>
      <p:pic>
        <p:nvPicPr>
          <p:cNvPr id="128" name="Google Shape;128;p21"/>
          <p:cNvPicPr preferRelativeResize="0"/>
          <p:nvPr/>
        </p:nvPicPr>
        <p:blipFill rotWithShape="1">
          <a:blip r:embed="rId3">
            <a:alphaModFix/>
          </a:blip>
          <a:srcRect b="0" l="1450" r="14232" t="0"/>
          <a:stretch/>
        </p:blipFill>
        <p:spPr>
          <a:xfrm>
            <a:off x="4833825" y="2102975"/>
            <a:ext cx="3904200" cy="724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5332575" y="3206700"/>
            <a:ext cx="2839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Tempo di calcolo: O(n^2)</a:t>
            </a:r>
            <a:endParaRPr sz="18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lum">
  <a:themeElements>
    <a:clrScheme name="Plum">
      <a:dk1>
        <a:srgbClr val="611BB8"/>
      </a:dk1>
      <a:lt1>
        <a:srgbClr val="FFFFFF"/>
      </a:lt1>
      <a:dk2>
        <a:srgbClr val="000000"/>
      </a:dk2>
      <a:lt2>
        <a:srgbClr val="7F7F7F"/>
      </a:lt2>
      <a:accent1>
        <a:srgbClr val="333333"/>
      </a:accent1>
      <a:accent2>
        <a:srgbClr val="5E2B97"/>
      </a:accent2>
      <a:accent3>
        <a:srgbClr val="7E57C2"/>
      </a:accent3>
      <a:accent4>
        <a:srgbClr val="C77025"/>
      </a:accent4>
      <a:accent5>
        <a:srgbClr val="009688"/>
      </a:accent5>
      <a:accent6>
        <a:srgbClr val="FFD600"/>
      </a:accent6>
      <a:hlink>
        <a:srgbClr val="009688"/>
      </a:hlink>
      <a:folHlink>
        <a:srgbClr val="00968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